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sldIdLst>
    <p:sldId id="256" r:id="rId5"/>
    <p:sldId id="259" r:id="rId6"/>
    <p:sldId id="260" r:id="rId7"/>
    <p:sldId id="263" r:id="rId8"/>
    <p:sldId id="271" r:id="rId9"/>
    <p:sldId id="261" r:id="rId10"/>
    <p:sldId id="264" r:id="rId11"/>
    <p:sldId id="265" r:id="rId12"/>
    <p:sldId id="266" r:id="rId13"/>
    <p:sldId id="267" r:id="rId14"/>
    <p:sldId id="268" r:id="rId15"/>
    <p:sldId id="269" r:id="rId16"/>
    <p:sldId id="270"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E6AA51-7D39-4BA1-ACF9-B608FF16138E}">
          <p14:sldIdLst>
            <p14:sldId id="256"/>
            <p14:sldId id="259"/>
            <p14:sldId id="260"/>
            <p14:sldId id="263"/>
            <p14:sldId id="271"/>
            <p14:sldId id="261"/>
            <p14:sldId id="264"/>
            <p14:sldId id="265"/>
            <p14:sldId id="266"/>
            <p14:sldId id="267"/>
            <p14:sldId id="268"/>
            <p14:sldId id="269"/>
            <p14:sldId id="27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3F9E0-14F8-454A-BD24-21696EFDD9AD}" v="3" dt="2023-09-30T15:58:42.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46" d="100"/>
          <a:sy n="46" d="100"/>
        </p:scale>
        <p:origin x="43"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179AC7-0BB5-4F09-BC4E-D09A3BEEB3F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71C2EC0-BAE9-4A8B-9564-DF5D826DE6F8}">
      <dgm:prSet/>
      <dgm:spPr/>
      <dgm:t>
        <a:bodyPr/>
        <a:lstStyle/>
        <a:p>
          <a:pPr>
            <a:lnSpc>
              <a:spcPct val="100000"/>
            </a:lnSpc>
          </a:pPr>
          <a:r>
            <a:rPr lang="en-US" b="1" dirty="0"/>
            <a:t>Discover</a:t>
          </a:r>
          <a:r>
            <a:rPr lang="en-US" dirty="0"/>
            <a:t>: It contains several modules they are discover where we can discover all the </a:t>
          </a:r>
          <a:r>
            <a:rPr lang="en-US" dirty="0" err="1"/>
            <a:t>nft</a:t>
          </a:r>
          <a:r>
            <a:rPr lang="en-US" dirty="0"/>
            <a:t> art collections its sale and price along with its seller or creator details from there we can get all types of collections available in the website.</a:t>
          </a:r>
        </a:p>
      </dgm:t>
    </dgm:pt>
    <dgm:pt modelId="{E148559E-C41E-493D-BBD9-DB4146E33B9A}" type="parTrans" cxnId="{1ECF3C8A-3769-4673-ABA0-AFB3E82FECF1}">
      <dgm:prSet/>
      <dgm:spPr/>
      <dgm:t>
        <a:bodyPr/>
        <a:lstStyle/>
        <a:p>
          <a:endParaRPr lang="en-US"/>
        </a:p>
      </dgm:t>
    </dgm:pt>
    <dgm:pt modelId="{176D8B35-EBF3-4958-999E-11A44009DA8C}" type="sibTrans" cxnId="{1ECF3C8A-3769-4673-ABA0-AFB3E82FECF1}">
      <dgm:prSet/>
      <dgm:spPr/>
      <dgm:t>
        <a:bodyPr/>
        <a:lstStyle/>
        <a:p>
          <a:endParaRPr lang="en-US"/>
        </a:p>
      </dgm:t>
    </dgm:pt>
    <dgm:pt modelId="{E61181D2-C640-46A0-943E-170BE10F7AB8}">
      <dgm:prSet/>
      <dgm:spPr/>
      <dgm:t>
        <a:bodyPr/>
        <a:lstStyle/>
        <a:p>
          <a:pPr>
            <a:lnSpc>
              <a:spcPct val="100000"/>
            </a:lnSpc>
          </a:pPr>
          <a:r>
            <a:rPr lang="en-US" b="1"/>
            <a:t>Creators</a:t>
          </a:r>
          <a:r>
            <a:rPr lang="en-US"/>
            <a:t>: It contains list of all the creators those who have registered and created and posted their assets for sale with their individual profile visibility </a:t>
          </a:r>
        </a:p>
      </dgm:t>
    </dgm:pt>
    <dgm:pt modelId="{B880DD3A-7E84-4715-9696-470F2C243B93}" type="parTrans" cxnId="{3C9B095D-61F2-4F49-A886-8D0F9D9924DE}">
      <dgm:prSet/>
      <dgm:spPr/>
      <dgm:t>
        <a:bodyPr/>
        <a:lstStyle/>
        <a:p>
          <a:endParaRPr lang="en-US"/>
        </a:p>
      </dgm:t>
    </dgm:pt>
    <dgm:pt modelId="{278DACB3-3F50-4727-B5F2-2294068AAFB8}" type="sibTrans" cxnId="{3C9B095D-61F2-4F49-A886-8D0F9D9924DE}">
      <dgm:prSet/>
      <dgm:spPr/>
      <dgm:t>
        <a:bodyPr/>
        <a:lstStyle/>
        <a:p>
          <a:endParaRPr lang="en-US"/>
        </a:p>
      </dgm:t>
    </dgm:pt>
    <dgm:pt modelId="{1C510C4F-0A15-4621-809C-F3AA1964BB50}">
      <dgm:prSet/>
      <dgm:spPr/>
      <dgm:t>
        <a:bodyPr/>
        <a:lstStyle/>
        <a:p>
          <a:pPr>
            <a:lnSpc>
              <a:spcPct val="100000"/>
            </a:lnSpc>
          </a:pPr>
          <a:r>
            <a:rPr lang="en-US" b="1"/>
            <a:t>Connect Wallet</a:t>
          </a:r>
          <a:r>
            <a:rPr lang="en-US"/>
            <a:t>: This contains the payment procedure if anyone want to buy the asset it has several modes on online payment through which we can pay money from it.</a:t>
          </a:r>
        </a:p>
      </dgm:t>
    </dgm:pt>
    <dgm:pt modelId="{C5DF5F6A-2FFB-4447-BAFB-74761E820A9A}" type="parTrans" cxnId="{0F3162F7-99DE-4A22-92F5-523A48CD46E8}">
      <dgm:prSet/>
      <dgm:spPr/>
      <dgm:t>
        <a:bodyPr/>
        <a:lstStyle/>
        <a:p>
          <a:endParaRPr lang="en-US"/>
        </a:p>
      </dgm:t>
    </dgm:pt>
    <dgm:pt modelId="{52555310-7D72-4690-8523-F99136BD3C45}" type="sibTrans" cxnId="{0F3162F7-99DE-4A22-92F5-523A48CD46E8}">
      <dgm:prSet/>
      <dgm:spPr/>
      <dgm:t>
        <a:bodyPr/>
        <a:lstStyle/>
        <a:p>
          <a:endParaRPr lang="en-US"/>
        </a:p>
      </dgm:t>
    </dgm:pt>
    <dgm:pt modelId="{7F1827CF-62E3-4585-8B64-3D5CAA265C12}">
      <dgm:prSet/>
      <dgm:spPr/>
      <dgm:t>
        <a:bodyPr/>
        <a:lstStyle/>
        <a:p>
          <a:pPr>
            <a:lnSpc>
              <a:spcPct val="100000"/>
            </a:lnSpc>
          </a:pPr>
          <a:r>
            <a:rPr lang="en-US" b="1"/>
            <a:t>Contact us</a:t>
          </a:r>
          <a:r>
            <a:rPr lang="en-US"/>
            <a:t>: This contains the details and procedure if anyone want to clarify any queries or contact us</a:t>
          </a:r>
        </a:p>
      </dgm:t>
    </dgm:pt>
    <dgm:pt modelId="{38E5F84C-E040-46EC-9C12-75F72545C5B2}" type="parTrans" cxnId="{956D22B4-AA59-4AD4-9E23-B7B508D8AF01}">
      <dgm:prSet/>
      <dgm:spPr/>
      <dgm:t>
        <a:bodyPr/>
        <a:lstStyle/>
        <a:p>
          <a:endParaRPr lang="en-US"/>
        </a:p>
      </dgm:t>
    </dgm:pt>
    <dgm:pt modelId="{B6376C73-DA95-4CE4-BA1D-546B1C5A44A9}" type="sibTrans" cxnId="{956D22B4-AA59-4AD4-9E23-B7B508D8AF01}">
      <dgm:prSet/>
      <dgm:spPr/>
      <dgm:t>
        <a:bodyPr/>
        <a:lstStyle/>
        <a:p>
          <a:endParaRPr lang="en-US"/>
        </a:p>
      </dgm:t>
    </dgm:pt>
    <dgm:pt modelId="{3DE84206-7EA4-48FF-899D-5F3B41F1D3A7}" type="pres">
      <dgm:prSet presAssocID="{E0179AC7-0BB5-4F09-BC4E-D09A3BEEB3F2}" presName="root" presStyleCnt="0">
        <dgm:presLayoutVars>
          <dgm:dir/>
          <dgm:resizeHandles val="exact"/>
        </dgm:presLayoutVars>
      </dgm:prSet>
      <dgm:spPr/>
    </dgm:pt>
    <dgm:pt modelId="{78E58C1B-1C4B-45F0-8081-C7F21862D978}" type="pres">
      <dgm:prSet presAssocID="{471C2EC0-BAE9-4A8B-9564-DF5D826DE6F8}" presName="compNode" presStyleCnt="0"/>
      <dgm:spPr/>
    </dgm:pt>
    <dgm:pt modelId="{522E10D8-BD48-499C-8EB3-A2A444652551}" type="pres">
      <dgm:prSet presAssocID="{471C2EC0-BAE9-4A8B-9564-DF5D826DE6F8}" presName="bgRect" presStyleLbl="bgShp" presStyleIdx="0" presStyleCnt="4"/>
      <dgm:spPr/>
    </dgm:pt>
    <dgm:pt modelId="{02DF348B-C22D-41A1-9E22-CFB4478C1DAD}" type="pres">
      <dgm:prSet presAssocID="{471C2EC0-BAE9-4A8B-9564-DF5D826DE6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1F933A67-0D49-4696-877E-A08126A24D7C}" type="pres">
      <dgm:prSet presAssocID="{471C2EC0-BAE9-4A8B-9564-DF5D826DE6F8}" presName="spaceRect" presStyleCnt="0"/>
      <dgm:spPr/>
    </dgm:pt>
    <dgm:pt modelId="{C9BEB840-ACAE-47AF-B729-C6F0E6D52887}" type="pres">
      <dgm:prSet presAssocID="{471C2EC0-BAE9-4A8B-9564-DF5D826DE6F8}" presName="parTx" presStyleLbl="revTx" presStyleIdx="0" presStyleCnt="4">
        <dgm:presLayoutVars>
          <dgm:chMax val="0"/>
          <dgm:chPref val="0"/>
        </dgm:presLayoutVars>
      </dgm:prSet>
      <dgm:spPr/>
    </dgm:pt>
    <dgm:pt modelId="{2B2628E9-7EAE-4C67-8DAA-B92128DE97BE}" type="pres">
      <dgm:prSet presAssocID="{176D8B35-EBF3-4958-999E-11A44009DA8C}" presName="sibTrans" presStyleCnt="0"/>
      <dgm:spPr/>
    </dgm:pt>
    <dgm:pt modelId="{C56D4C0E-76C9-4FAA-BB0E-A9F382129EA6}" type="pres">
      <dgm:prSet presAssocID="{E61181D2-C640-46A0-943E-170BE10F7AB8}" presName="compNode" presStyleCnt="0"/>
      <dgm:spPr/>
    </dgm:pt>
    <dgm:pt modelId="{345EE0FB-395D-4BDA-B970-E220BCC7D3A4}" type="pres">
      <dgm:prSet presAssocID="{E61181D2-C640-46A0-943E-170BE10F7AB8}" presName="bgRect" presStyleLbl="bgShp" presStyleIdx="1" presStyleCnt="4"/>
      <dgm:spPr/>
    </dgm:pt>
    <dgm:pt modelId="{5FC67CFE-E51F-407D-B5BF-24D2A880194A}" type="pres">
      <dgm:prSet presAssocID="{E61181D2-C640-46A0-943E-170BE10F7A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559C64CA-BD1E-4D54-A327-BA4588A8D89E}" type="pres">
      <dgm:prSet presAssocID="{E61181D2-C640-46A0-943E-170BE10F7AB8}" presName="spaceRect" presStyleCnt="0"/>
      <dgm:spPr/>
    </dgm:pt>
    <dgm:pt modelId="{D1CAD0C0-A295-4AC5-84A3-12B398510D82}" type="pres">
      <dgm:prSet presAssocID="{E61181D2-C640-46A0-943E-170BE10F7AB8}" presName="parTx" presStyleLbl="revTx" presStyleIdx="1" presStyleCnt="4">
        <dgm:presLayoutVars>
          <dgm:chMax val="0"/>
          <dgm:chPref val="0"/>
        </dgm:presLayoutVars>
      </dgm:prSet>
      <dgm:spPr/>
    </dgm:pt>
    <dgm:pt modelId="{1FCFD1B1-24BB-4CFE-B428-BA3F15304AE7}" type="pres">
      <dgm:prSet presAssocID="{278DACB3-3F50-4727-B5F2-2294068AAFB8}" presName="sibTrans" presStyleCnt="0"/>
      <dgm:spPr/>
    </dgm:pt>
    <dgm:pt modelId="{8B52A4A6-6797-4AB0-BDB0-FA3B60080180}" type="pres">
      <dgm:prSet presAssocID="{1C510C4F-0A15-4621-809C-F3AA1964BB50}" presName="compNode" presStyleCnt="0"/>
      <dgm:spPr/>
    </dgm:pt>
    <dgm:pt modelId="{B738EA8B-645B-40B7-84A9-05376E29B16B}" type="pres">
      <dgm:prSet presAssocID="{1C510C4F-0A15-4621-809C-F3AA1964BB50}" presName="bgRect" presStyleLbl="bgShp" presStyleIdx="2" presStyleCnt="4"/>
      <dgm:spPr/>
    </dgm:pt>
    <dgm:pt modelId="{49D9BDF2-E948-4091-AB96-C1473F629C7B}" type="pres">
      <dgm:prSet presAssocID="{1C510C4F-0A15-4621-809C-F3AA1964BB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edit card"/>
        </a:ext>
      </dgm:extLst>
    </dgm:pt>
    <dgm:pt modelId="{7D140237-1DE1-47FD-BB1D-DE8002744431}" type="pres">
      <dgm:prSet presAssocID="{1C510C4F-0A15-4621-809C-F3AA1964BB50}" presName="spaceRect" presStyleCnt="0"/>
      <dgm:spPr/>
    </dgm:pt>
    <dgm:pt modelId="{9DB1E2B3-63C0-4D88-B0A0-EEC9174F8086}" type="pres">
      <dgm:prSet presAssocID="{1C510C4F-0A15-4621-809C-F3AA1964BB50}" presName="parTx" presStyleLbl="revTx" presStyleIdx="2" presStyleCnt="4">
        <dgm:presLayoutVars>
          <dgm:chMax val="0"/>
          <dgm:chPref val="0"/>
        </dgm:presLayoutVars>
      </dgm:prSet>
      <dgm:spPr/>
    </dgm:pt>
    <dgm:pt modelId="{6D6CF070-7ED9-453D-B559-3714980CD82F}" type="pres">
      <dgm:prSet presAssocID="{52555310-7D72-4690-8523-F99136BD3C45}" presName="sibTrans" presStyleCnt="0"/>
      <dgm:spPr/>
    </dgm:pt>
    <dgm:pt modelId="{34BD6AE2-4AB5-4E62-8723-F15CADEB0B0B}" type="pres">
      <dgm:prSet presAssocID="{7F1827CF-62E3-4585-8B64-3D5CAA265C12}" presName="compNode" presStyleCnt="0"/>
      <dgm:spPr/>
    </dgm:pt>
    <dgm:pt modelId="{4527EAC1-54CD-4412-AA70-B344C240FF74}" type="pres">
      <dgm:prSet presAssocID="{7F1827CF-62E3-4585-8B64-3D5CAA265C12}" presName="bgRect" presStyleLbl="bgShp" presStyleIdx="3" presStyleCnt="4"/>
      <dgm:spPr/>
    </dgm:pt>
    <dgm:pt modelId="{FFC93B2C-DEAF-4CF7-85E9-DD5F6EC21224}" type="pres">
      <dgm:prSet presAssocID="{7F1827CF-62E3-4585-8B64-3D5CAA265C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nvelope"/>
        </a:ext>
      </dgm:extLst>
    </dgm:pt>
    <dgm:pt modelId="{A0BDB824-647E-4269-B788-4CE2ADB15876}" type="pres">
      <dgm:prSet presAssocID="{7F1827CF-62E3-4585-8B64-3D5CAA265C12}" presName="spaceRect" presStyleCnt="0"/>
      <dgm:spPr/>
    </dgm:pt>
    <dgm:pt modelId="{DF9D7F17-FAF8-476D-B286-2FEA38F755F8}" type="pres">
      <dgm:prSet presAssocID="{7F1827CF-62E3-4585-8B64-3D5CAA265C12}" presName="parTx" presStyleLbl="revTx" presStyleIdx="3" presStyleCnt="4">
        <dgm:presLayoutVars>
          <dgm:chMax val="0"/>
          <dgm:chPref val="0"/>
        </dgm:presLayoutVars>
      </dgm:prSet>
      <dgm:spPr/>
    </dgm:pt>
  </dgm:ptLst>
  <dgm:cxnLst>
    <dgm:cxn modelId="{1007670F-E3DB-4DB4-BAB2-190977802621}" type="presOf" srcId="{E0179AC7-0BB5-4F09-BC4E-D09A3BEEB3F2}" destId="{3DE84206-7EA4-48FF-899D-5F3B41F1D3A7}" srcOrd="0" destOrd="0" presId="urn:microsoft.com/office/officeart/2018/2/layout/IconVerticalSolidList"/>
    <dgm:cxn modelId="{8E797F2C-1CF3-4223-A57F-66BEDC97769F}" type="presOf" srcId="{7F1827CF-62E3-4585-8B64-3D5CAA265C12}" destId="{DF9D7F17-FAF8-476D-B286-2FEA38F755F8}" srcOrd="0" destOrd="0" presId="urn:microsoft.com/office/officeart/2018/2/layout/IconVerticalSolidList"/>
    <dgm:cxn modelId="{3C9B095D-61F2-4F49-A886-8D0F9D9924DE}" srcId="{E0179AC7-0BB5-4F09-BC4E-D09A3BEEB3F2}" destId="{E61181D2-C640-46A0-943E-170BE10F7AB8}" srcOrd="1" destOrd="0" parTransId="{B880DD3A-7E84-4715-9696-470F2C243B93}" sibTransId="{278DACB3-3F50-4727-B5F2-2294068AAFB8}"/>
    <dgm:cxn modelId="{C1CB1043-6A3B-4CB6-B450-A9F934B627B6}" type="presOf" srcId="{E61181D2-C640-46A0-943E-170BE10F7AB8}" destId="{D1CAD0C0-A295-4AC5-84A3-12B398510D82}" srcOrd="0" destOrd="0" presId="urn:microsoft.com/office/officeart/2018/2/layout/IconVerticalSolidList"/>
    <dgm:cxn modelId="{1ECF3C8A-3769-4673-ABA0-AFB3E82FECF1}" srcId="{E0179AC7-0BB5-4F09-BC4E-D09A3BEEB3F2}" destId="{471C2EC0-BAE9-4A8B-9564-DF5D826DE6F8}" srcOrd="0" destOrd="0" parTransId="{E148559E-C41E-493D-BBD9-DB4146E33B9A}" sibTransId="{176D8B35-EBF3-4958-999E-11A44009DA8C}"/>
    <dgm:cxn modelId="{956D22B4-AA59-4AD4-9E23-B7B508D8AF01}" srcId="{E0179AC7-0BB5-4F09-BC4E-D09A3BEEB3F2}" destId="{7F1827CF-62E3-4585-8B64-3D5CAA265C12}" srcOrd="3" destOrd="0" parTransId="{38E5F84C-E040-46EC-9C12-75F72545C5B2}" sibTransId="{B6376C73-DA95-4CE4-BA1D-546B1C5A44A9}"/>
    <dgm:cxn modelId="{F8D167E6-8C9A-4B2F-8BF3-9580EA530D27}" type="presOf" srcId="{471C2EC0-BAE9-4A8B-9564-DF5D826DE6F8}" destId="{C9BEB840-ACAE-47AF-B729-C6F0E6D52887}" srcOrd="0" destOrd="0" presId="urn:microsoft.com/office/officeart/2018/2/layout/IconVerticalSolidList"/>
    <dgm:cxn modelId="{0F3162F7-99DE-4A22-92F5-523A48CD46E8}" srcId="{E0179AC7-0BB5-4F09-BC4E-D09A3BEEB3F2}" destId="{1C510C4F-0A15-4621-809C-F3AA1964BB50}" srcOrd="2" destOrd="0" parTransId="{C5DF5F6A-2FFB-4447-BAFB-74761E820A9A}" sibTransId="{52555310-7D72-4690-8523-F99136BD3C45}"/>
    <dgm:cxn modelId="{4AB0CBF9-7799-4423-9662-E50BB7BA0EB9}" type="presOf" srcId="{1C510C4F-0A15-4621-809C-F3AA1964BB50}" destId="{9DB1E2B3-63C0-4D88-B0A0-EEC9174F8086}" srcOrd="0" destOrd="0" presId="urn:microsoft.com/office/officeart/2018/2/layout/IconVerticalSolidList"/>
    <dgm:cxn modelId="{B455A23D-36F0-4B14-9E61-03DB3A0D2A14}" type="presParOf" srcId="{3DE84206-7EA4-48FF-899D-5F3B41F1D3A7}" destId="{78E58C1B-1C4B-45F0-8081-C7F21862D978}" srcOrd="0" destOrd="0" presId="urn:microsoft.com/office/officeart/2018/2/layout/IconVerticalSolidList"/>
    <dgm:cxn modelId="{6156D9FF-4C49-4380-B16B-3903462B25E2}" type="presParOf" srcId="{78E58C1B-1C4B-45F0-8081-C7F21862D978}" destId="{522E10D8-BD48-499C-8EB3-A2A444652551}" srcOrd="0" destOrd="0" presId="urn:microsoft.com/office/officeart/2018/2/layout/IconVerticalSolidList"/>
    <dgm:cxn modelId="{7477B469-5630-441C-BFDF-076D034248DC}" type="presParOf" srcId="{78E58C1B-1C4B-45F0-8081-C7F21862D978}" destId="{02DF348B-C22D-41A1-9E22-CFB4478C1DAD}" srcOrd="1" destOrd="0" presId="urn:microsoft.com/office/officeart/2018/2/layout/IconVerticalSolidList"/>
    <dgm:cxn modelId="{743AD6EA-48E1-4C03-8E1A-2C74EE376F0E}" type="presParOf" srcId="{78E58C1B-1C4B-45F0-8081-C7F21862D978}" destId="{1F933A67-0D49-4696-877E-A08126A24D7C}" srcOrd="2" destOrd="0" presId="urn:microsoft.com/office/officeart/2018/2/layout/IconVerticalSolidList"/>
    <dgm:cxn modelId="{F0890BE8-A575-4E31-B426-3A1052415CBB}" type="presParOf" srcId="{78E58C1B-1C4B-45F0-8081-C7F21862D978}" destId="{C9BEB840-ACAE-47AF-B729-C6F0E6D52887}" srcOrd="3" destOrd="0" presId="urn:microsoft.com/office/officeart/2018/2/layout/IconVerticalSolidList"/>
    <dgm:cxn modelId="{BD32E294-8756-4455-8549-563E068A5585}" type="presParOf" srcId="{3DE84206-7EA4-48FF-899D-5F3B41F1D3A7}" destId="{2B2628E9-7EAE-4C67-8DAA-B92128DE97BE}" srcOrd="1" destOrd="0" presId="urn:microsoft.com/office/officeart/2018/2/layout/IconVerticalSolidList"/>
    <dgm:cxn modelId="{3C2DF570-B0FC-421A-A10F-C793065E8FF1}" type="presParOf" srcId="{3DE84206-7EA4-48FF-899D-5F3B41F1D3A7}" destId="{C56D4C0E-76C9-4FAA-BB0E-A9F382129EA6}" srcOrd="2" destOrd="0" presId="urn:microsoft.com/office/officeart/2018/2/layout/IconVerticalSolidList"/>
    <dgm:cxn modelId="{25B3B7B9-E03D-4F0C-9D64-0D291B874603}" type="presParOf" srcId="{C56D4C0E-76C9-4FAA-BB0E-A9F382129EA6}" destId="{345EE0FB-395D-4BDA-B970-E220BCC7D3A4}" srcOrd="0" destOrd="0" presId="urn:microsoft.com/office/officeart/2018/2/layout/IconVerticalSolidList"/>
    <dgm:cxn modelId="{B6F89537-E7BD-4278-BB7B-25BE931A8793}" type="presParOf" srcId="{C56D4C0E-76C9-4FAA-BB0E-A9F382129EA6}" destId="{5FC67CFE-E51F-407D-B5BF-24D2A880194A}" srcOrd="1" destOrd="0" presId="urn:microsoft.com/office/officeart/2018/2/layout/IconVerticalSolidList"/>
    <dgm:cxn modelId="{74DC1612-79C9-4F16-B441-53766A93B70D}" type="presParOf" srcId="{C56D4C0E-76C9-4FAA-BB0E-A9F382129EA6}" destId="{559C64CA-BD1E-4D54-A327-BA4588A8D89E}" srcOrd="2" destOrd="0" presId="urn:microsoft.com/office/officeart/2018/2/layout/IconVerticalSolidList"/>
    <dgm:cxn modelId="{0A6B099C-0ECC-4901-846C-34FE56D37856}" type="presParOf" srcId="{C56D4C0E-76C9-4FAA-BB0E-A9F382129EA6}" destId="{D1CAD0C0-A295-4AC5-84A3-12B398510D82}" srcOrd="3" destOrd="0" presId="urn:microsoft.com/office/officeart/2018/2/layout/IconVerticalSolidList"/>
    <dgm:cxn modelId="{829ACA68-F10B-418C-A7C5-96DB2F6F80B1}" type="presParOf" srcId="{3DE84206-7EA4-48FF-899D-5F3B41F1D3A7}" destId="{1FCFD1B1-24BB-4CFE-B428-BA3F15304AE7}" srcOrd="3" destOrd="0" presId="urn:microsoft.com/office/officeart/2018/2/layout/IconVerticalSolidList"/>
    <dgm:cxn modelId="{29083033-5FAA-45FB-9C33-0155E5BD4A18}" type="presParOf" srcId="{3DE84206-7EA4-48FF-899D-5F3B41F1D3A7}" destId="{8B52A4A6-6797-4AB0-BDB0-FA3B60080180}" srcOrd="4" destOrd="0" presId="urn:microsoft.com/office/officeart/2018/2/layout/IconVerticalSolidList"/>
    <dgm:cxn modelId="{FED5E1E0-9CE7-4201-9C46-BD119C01F399}" type="presParOf" srcId="{8B52A4A6-6797-4AB0-BDB0-FA3B60080180}" destId="{B738EA8B-645B-40B7-84A9-05376E29B16B}" srcOrd="0" destOrd="0" presId="urn:microsoft.com/office/officeart/2018/2/layout/IconVerticalSolidList"/>
    <dgm:cxn modelId="{8D550E0C-F2C6-4401-B35A-E78169BA0A0D}" type="presParOf" srcId="{8B52A4A6-6797-4AB0-BDB0-FA3B60080180}" destId="{49D9BDF2-E948-4091-AB96-C1473F629C7B}" srcOrd="1" destOrd="0" presId="urn:microsoft.com/office/officeart/2018/2/layout/IconVerticalSolidList"/>
    <dgm:cxn modelId="{D7C14AD6-04AA-48EE-B6D2-9479D2C42412}" type="presParOf" srcId="{8B52A4A6-6797-4AB0-BDB0-FA3B60080180}" destId="{7D140237-1DE1-47FD-BB1D-DE8002744431}" srcOrd="2" destOrd="0" presId="urn:microsoft.com/office/officeart/2018/2/layout/IconVerticalSolidList"/>
    <dgm:cxn modelId="{D5C64D43-FD79-458F-9447-08A8C8CF9684}" type="presParOf" srcId="{8B52A4A6-6797-4AB0-BDB0-FA3B60080180}" destId="{9DB1E2B3-63C0-4D88-B0A0-EEC9174F8086}" srcOrd="3" destOrd="0" presId="urn:microsoft.com/office/officeart/2018/2/layout/IconVerticalSolidList"/>
    <dgm:cxn modelId="{653C24FE-04ED-4FF3-95A1-4058B9B1C466}" type="presParOf" srcId="{3DE84206-7EA4-48FF-899D-5F3B41F1D3A7}" destId="{6D6CF070-7ED9-453D-B559-3714980CD82F}" srcOrd="5" destOrd="0" presId="urn:microsoft.com/office/officeart/2018/2/layout/IconVerticalSolidList"/>
    <dgm:cxn modelId="{4758AE3F-ECCE-46F9-A9C4-46881866FC3C}" type="presParOf" srcId="{3DE84206-7EA4-48FF-899D-5F3B41F1D3A7}" destId="{34BD6AE2-4AB5-4E62-8723-F15CADEB0B0B}" srcOrd="6" destOrd="0" presId="urn:microsoft.com/office/officeart/2018/2/layout/IconVerticalSolidList"/>
    <dgm:cxn modelId="{864C11DD-21A4-47D7-9771-89196A21DA53}" type="presParOf" srcId="{34BD6AE2-4AB5-4E62-8723-F15CADEB0B0B}" destId="{4527EAC1-54CD-4412-AA70-B344C240FF74}" srcOrd="0" destOrd="0" presId="urn:microsoft.com/office/officeart/2018/2/layout/IconVerticalSolidList"/>
    <dgm:cxn modelId="{EA28B68A-60F1-42B9-A492-C85555BD8598}" type="presParOf" srcId="{34BD6AE2-4AB5-4E62-8723-F15CADEB0B0B}" destId="{FFC93B2C-DEAF-4CF7-85E9-DD5F6EC21224}" srcOrd="1" destOrd="0" presId="urn:microsoft.com/office/officeart/2018/2/layout/IconVerticalSolidList"/>
    <dgm:cxn modelId="{5EB61091-2D8E-4CB1-AEE4-CC45A8585A8A}" type="presParOf" srcId="{34BD6AE2-4AB5-4E62-8723-F15CADEB0B0B}" destId="{A0BDB824-647E-4269-B788-4CE2ADB15876}" srcOrd="2" destOrd="0" presId="urn:microsoft.com/office/officeart/2018/2/layout/IconVerticalSolidList"/>
    <dgm:cxn modelId="{AB559EC5-83E3-4E14-9508-7732DB0601AD}" type="presParOf" srcId="{34BD6AE2-4AB5-4E62-8723-F15CADEB0B0B}" destId="{DF9D7F17-FAF8-476D-B286-2FEA38F755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E10D8-BD48-499C-8EB3-A2A444652551}">
      <dsp:nvSpPr>
        <dsp:cNvPr id="0" name=""/>
        <dsp:cNvSpPr/>
      </dsp:nvSpPr>
      <dsp:spPr>
        <a:xfrm>
          <a:off x="0" y="2746"/>
          <a:ext cx="11587942" cy="13918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F348B-C22D-41A1-9E22-CFB4478C1DAD}">
      <dsp:nvSpPr>
        <dsp:cNvPr id="0" name=""/>
        <dsp:cNvSpPr/>
      </dsp:nvSpPr>
      <dsp:spPr>
        <a:xfrm>
          <a:off x="421044" y="315919"/>
          <a:ext cx="765534" cy="765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EB840-ACAE-47AF-B729-C6F0E6D52887}">
      <dsp:nvSpPr>
        <dsp:cNvPr id="0" name=""/>
        <dsp:cNvSpPr/>
      </dsp:nvSpPr>
      <dsp:spPr>
        <a:xfrm>
          <a:off x="1607623" y="2746"/>
          <a:ext cx="9980318" cy="139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07" tIns="147307" rIns="147307" bIns="147307" numCol="1" spcCol="1270" anchor="ctr" anchorCtr="0">
          <a:noAutofit/>
        </a:bodyPr>
        <a:lstStyle/>
        <a:p>
          <a:pPr marL="0" lvl="0" indent="0" algn="l" defTabSz="977900">
            <a:lnSpc>
              <a:spcPct val="100000"/>
            </a:lnSpc>
            <a:spcBef>
              <a:spcPct val="0"/>
            </a:spcBef>
            <a:spcAft>
              <a:spcPct val="35000"/>
            </a:spcAft>
            <a:buNone/>
          </a:pPr>
          <a:r>
            <a:rPr lang="en-US" sz="2200" b="1" kern="1200" dirty="0"/>
            <a:t>Discover</a:t>
          </a:r>
          <a:r>
            <a:rPr lang="en-US" sz="2200" kern="1200" dirty="0"/>
            <a:t>: It contains several modules they are discover where we can discover all the </a:t>
          </a:r>
          <a:r>
            <a:rPr lang="en-US" sz="2200" kern="1200" dirty="0" err="1"/>
            <a:t>nft</a:t>
          </a:r>
          <a:r>
            <a:rPr lang="en-US" sz="2200" kern="1200" dirty="0"/>
            <a:t> art collections its sale and price along with its seller or creator details from there we can get all types of collections available in the website.</a:t>
          </a:r>
        </a:p>
      </dsp:txBody>
      <dsp:txXfrm>
        <a:off x="1607623" y="2746"/>
        <a:ext cx="9980318" cy="1391881"/>
      </dsp:txXfrm>
    </dsp:sp>
    <dsp:sp modelId="{345EE0FB-395D-4BDA-B970-E220BCC7D3A4}">
      <dsp:nvSpPr>
        <dsp:cNvPr id="0" name=""/>
        <dsp:cNvSpPr/>
      </dsp:nvSpPr>
      <dsp:spPr>
        <a:xfrm>
          <a:off x="0" y="1742598"/>
          <a:ext cx="11587942" cy="13918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67CFE-E51F-407D-B5BF-24D2A880194A}">
      <dsp:nvSpPr>
        <dsp:cNvPr id="0" name=""/>
        <dsp:cNvSpPr/>
      </dsp:nvSpPr>
      <dsp:spPr>
        <a:xfrm>
          <a:off x="421044" y="2055771"/>
          <a:ext cx="765534" cy="765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AD0C0-A295-4AC5-84A3-12B398510D82}">
      <dsp:nvSpPr>
        <dsp:cNvPr id="0" name=""/>
        <dsp:cNvSpPr/>
      </dsp:nvSpPr>
      <dsp:spPr>
        <a:xfrm>
          <a:off x="1607623" y="1742598"/>
          <a:ext cx="9980318" cy="139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07" tIns="147307" rIns="147307" bIns="147307" numCol="1" spcCol="1270" anchor="ctr" anchorCtr="0">
          <a:noAutofit/>
        </a:bodyPr>
        <a:lstStyle/>
        <a:p>
          <a:pPr marL="0" lvl="0" indent="0" algn="l" defTabSz="977900">
            <a:lnSpc>
              <a:spcPct val="100000"/>
            </a:lnSpc>
            <a:spcBef>
              <a:spcPct val="0"/>
            </a:spcBef>
            <a:spcAft>
              <a:spcPct val="35000"/>
            </a:spcAft>
            <a:buNone/>
          </a:pPr>
          <a:r>
            <a:rPr lang="en-US" sz="2200" b="1" kern="1200"/>
            <a:t>Creators</a:t>
          </a:r>
          <a:r>
            <a:rPr lang="en-US" sz="2200" kern="1200"/>
            <a:t>: It contains list of all the creators those who have registered and created and posted their assets for sale with their individual profile visibility </a:t>
          </a:r>
        </a:p>
      </dsp:txBody>
      <dsp:txXfrm>
        <a:off x="1607623" y="1742598"/>
        <a:ext cx="9980318" cy="1391881"/>
      </dsp:txXfrm>
    </dsp:sp>
    <dsp:sp modelId="{B738EA8B-645B-40B7-84A9-05376E29B16B}">
      <dsp:nvSpPr>
        <dsp:cNvPr id="0" name=""/>
        <dsp:cNvSpPr/>
      </dsp:nvSpPr>
      <dsp:spPr>
        <a:xfrm>
          <a:off x="0" y="3482450"/>
          <a:ext cx="11587942" cy="13918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9BDF2-E948-4091-AB96-C1473F629C7B}">
      <dsp:nvSpPr>
        <dsp:cNvPr id="0" name=""/>
        <dsp:cNvSpPr/>
      </dsp:nvSpPr>
      <dsp:spPr>
        <a:xfrm>
          <a:off x="421044" y="3795623"/>
          <a:ext cx="765534" cy="7655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B1E2B3-63C0-4D88-B0A0-EEC9174F8086}">
      <dsp:nvSpPr>
        <dsp:cNvPr id="0" name=""/>
        <dsp:cNvSpPr/>
      </dsp:nvSpPr>
      <dsp:spPr>
        <a:xfrm>
          <a:off x="1607623" y="3482450"/>
          <a:ext cx="9980318" cy="139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07" tIns="147307" rIns="147307" bIns="147307" numCol="1" spcCol="1270" anchor="ctr" anchorCtr="0">
          <a:noAutofit/>
        </a:bodyPr>
        <a:lstStyle/>
        <a:p>
          <a:pPr marL="0" lvl="0" indent="0" algn="l" defTabSz="977900">
            <a:lnSpc>
              <a:spcPct val="100000"/>
            </a:lnSpc>
            <a:spcBef>
              <a:spcPct val="0"/>
            </a:spcBef>
            <a:spcAft>
              <a:spcPct val="35000"/>
            </a:spcAft>
            <a:buNone/>
          </a:pPr>
          <a:r>
            <a:rPr lang="en-US" sz="2200" b="1" kern="1200"/>
            <a:t>Connect Wallet</a:t>
          </a:r>
          <a:r>
            <a:rPr lang="en-US" sz="2200" kern="1200"/>
            <a:t>: This contains the payment procedure if anyone want to buy the asset it has several modes on online payment through which we can pay money from it.</a:t>
          </a:r>
        </a:p>
      </dsp:txBody>
      <dsp:txXfrm>
        <a:off x="1607623" y="3482450"/>
        <a:ext cx="9980318" cy="1391881"/>
      </dsp:txXfrm>
    </dsp:sp>
    <dsp:sp modelId="{4527EAC1-54CD-4412-AA70-B344C240FF74}">
      <dsp:nvSpPr>
        <dsp:cNvPr id="0" name=""/>
        <dsp:cNvSpPr/>
      </dsp:nvSpPr>
      <dsp:spPr>
        <a:xfrm>
          <a:off x="0" y="5222302"/>
          <a:ext cx="11587942" cy="13918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93B2C-DEAF-4CF7-85E9-DD5F6EC21224}">
      <dsp:nvSpPr>
        <dsp:cNvPr id="0" name=""/>
        <dsp:cNvSpPr/>
      </dsp:nvSpPr>
      <dsp:spPr>
        <a:xfrm>
          <a:off x="421044" y="5535475"/>
          <a:ext cx="765534" cy="7655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D7F17-FAF8-476D-B286-2FEA38F755F8}">
      <dsp:nvSpPr>
        <dsp:cNvPr id="0" name=""/>
        <dsp:cNvSpPr/>
      </dsp:nvSpPr>
      <dsp:spPr>
        <a:xfrm>
          <a:off x="1607623" y="5222302"/>
          <a:ext cx="9980318" cy="139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07" tIns="147307" rIns="147307" bIns="147307" numCol="1" spcCol="1270" anchor="ctr" anchorCtr="0">
          <a:noAutofit/>
        </a:bodyPr>
        <a:lstStyle/>
        <a:p>
          <a:pPr marL="0" lvl="0" indent="0" algn="l" defTabSz="977900">
            <a:lnSpc>
              <a:spcPct val="100000"/>
            </a:lnSpc>
            <a:spcBef>
              <a:spcPct val="0"/>
            </a:spcBef>
            <a:spcAft>
              <a:spcPct val="35000"/>
            </a:spcAft>
            <a:buNone/>
          </a:pPr>
          <a:r>
            <a:rPr lang="en-US" sz="2200" b="1" kern="1200"/>
            <a:t>Contact us</a:t>
          </a:r>
          <a:r>
            <a:rPr lang="en-US" sz="2200" kern="1200"/>
            <a:t>: This contains the details and procedure if anyone want to clarify any queries or contact us</a:t>
          </a:r>
        </a:p>
      </dsp:txBody>
      <dsp:txXfrm>
        <a:off x="1607623" y="5222302"/>
        <a:ext cx="9980318" cy="13918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11/8/2023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11/8/2023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11/8/2023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11/8/2023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199" y="517688"/>
            <a:ext cx="9225951" cy="3631618"/>
          </a:xfrm>
        </p:spPr>
        <p:txBody>
          <a:bodyPr>
            <a:normAutofit fontScale="90000"/>
          </a:bodyPr>
          <a:lstStyle/>
          <a:p>
            <a:br>
              <a:rPr lang="en-US" dirty="0"/>
            </a:br>
            <a:br>
              <a:rPr lang="en-US" dirty="0"/>
            </a:br>
            <a:br>
              <a:rPr lang="en-US" dirty="0"/>
            </a:br>
            <a:br>
              <a:rPr lang="en-US" dirty="0"/>
            </a:br>
            <a:r>
              <a:rPr lang="en-US" dirty="0"/>
              <a:t>DEC CENT NFT MARKETPLACE</a:t>
            </a:r>
            <a:br>
              <a:rPr lang="en-US" dirty="0"/>
            </a:br>
            <a:br>
              <a:rPr lang="en-US" dirty="0"/>
            </a:br>
            <a:r>
              <a:rPr lang="en-US" dirty="0"/>
              <a:t>INT-219 FRONTEND DEVELOPMENT</a:t>
            </a:r>
            <a:br>
              <a:rPr lang="en-US" dirty="0"/>
            </a:br>
            <a:br>
              <a:rPr lang="en-US" dirty="0"/>
            </a:br>
            <a:br>
              <a:rPr lang="en-US" dirty="0"/>
            </a:br>
            <a:br>
              <a:rPr lang="en-US" dirty="0"/>
            </a:br>
            <a:endParaRPr lang="en-US" dirty="0"/>
          </a:p>
        </p:txBody>
      </p:sp>
      <p:sp>
        <p:nvSpPr>
          <p:cNvPr id="3" name="Subtitle 2"/>
          <p:cNvSpPr>
            <a:spLocks noGrp="1"/>
          </p:cNvSpPr>
          <p:nvPr>
            <p:ph type="subTitle" idx="1"/>
          </p:nvPr>
        </p:nvSpPr>
        <p:spPr>
          <a:xfrm>
            <a:off x="2695194" y="4769487"/>
            <a:ext cx="6801612" cy="1239894"/>
          </a:xfrm>
        </p:spPr>
        <p:txBody>
          <a:bodyPr vert="horz" lIns="91440" tIns="45720" rIns="91440" bIns="45720" rtlCol="0" anchor="t">
            <a:normAutofit/>
          </a:bodyPr>
          <a:lstStyle/>
          <a:p>
            <a:r>
              <a:rPr lang="en-US" dirty="0"/>
              <a:t>NAME: JAKKAM PRAMOD KUMAR</a:t>
            </a:r>
          </a:p>
          <a:p>
            <a:r>
              <a:rPr lang="en-US" dirty="0"/>
              <a:t>REG.NO: 12104992</a:t>
            </a:r>
          </a:p>
          <a:p>
            <a:endParaRPr lang="en-US" dirty="0"/>
          </a:p>
        </p:txBody>
      </p:sp>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604150-BEBA-A1AD-B9DB-0CC6946902AF}"/>
              </a:ext>
            </a:extLst>
          </p:cNvPr>
          <p:cNvPicPr>
            <a:picLocks noChangeAspect="1"/>
          </p:cNvPicPr>
          <p:nvPr/>
        </p:nvPicPr>
        <p:blipFill>
          <a:blip r:embed="rId2"/>
          <a:stretch>
            <a:fillRect/>
          </a:stretch>
        </p:blipFill>
        <p:spPr>
          <a:xfrm>
            <a:off x="1304544" y="1870115"/>
            <a:ext cx="9582912" cy="2970703"/>
          </a:xfrm>
          <a:prstGeom prst="rect">
            <a:avLst/>
          </a:prstGeom>
        </p:spPr>
      </p:pic>
    </p:spTree>
    <p:extLst>
      <p:ext uri="{BB962C8B-B14F-4D97-AF65-F5344CB8AC3E}">
        <p14:creationId xmlns:p14="http://schemas.microsoft.com/office/powerpoint/2010/main" val="10311741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4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B9D36A-9AEC-6BDE-6AA5-2543307A0E88}"/>
              </a:ext>
            </a:extLst>
          </p:cNvPr>
          <p:cNvPicPr>
            <a:picLocks noChangeAspect="1"/>
          </p:cNvPicPr>
          <p:nvPr/>
        </p:nvPicPr>
        <p:blipFill rotWithShape="1">
          <a:blip r:embed="rId2"/>
          <a:srcRect t="5199" b="20966"/>
          <a:stretch/>
        </p:blipFill>
        <p:spPr>
          <a:xfrm>
            <a:off x="970788" y="969264"/>
            <a:ext cx="10250424" cy="4919472"/>
          </a:xfrm>
          <a:prstGeom prst="rect">
            <a:avLst/>
          </a:prstGeom>
        </p:spPr>
      </p:pic>
      <p:sp>
        <p:nvSpPr>
          <p:cNvPr id="19" name="Rectangle 18">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39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4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F44DE2-B5B8-2909-D5A8-3A1254EB8AE4}"/>
              </a:ext>
            </a:extLst>
          </p:cNvPr>
          <p:cNvPicPr>
            <a:picLocks noChangeAspect="1"/>
          </p:cNvPicPr>
          <p:nvPr/>
        </p:nvPicPr>
        <p:blipFill>
          <a:blip r:embed="rId2"/>
          <a:stretch>
            <a:fillRect/>
          </a:stretch>
        </p:blipFill>
        <p:spPr>
          <a:xfrm>
            <a:off x="806196" y="804673"/>
            <a:ext cx="10579608" cy="5248655"/>
          </a:xfrm>
          <a:prstGeom prst="rect">
            <a:avLst/>
          </a:prstGeom>
        </p:spPr>
      </p:pic>
    </p:spTree>
    <p:extLst>
      <p:ext uri="{BB962C8B-B14F-4D97-AF65-F5344CB8AC3E}">
        <p14:creationId xmlns:p14="http://schemas.microsoft.com/office/powerpoint/2010/main" val="18866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8E819F-2032-66FD-D543-D3B21E55CB28}"/>
              </a:ext>
            </a:extLst>
          </p:cNvPr>
          <p:cNvPicPr>
            <a:picLocks noChangeAspect="1"/>
          </p:cNvPicPr>
          <p:nvPr/>
        </p:nvPicPr>
        <p:blipFill>
          <a:blip r:embed="rId2"/>
          <a:stretch>
            <a:fillRect/>
          </a:stretch>
        </p:blipFill>
        <p:spPr>
          <a:xfrm>
            <a:off x="457202" y="451546"/>
            <a:ext cx="5426764" cy="2645546"/>
          </a:xfrm>
          <a:prstGeom prst="rect">
            <a:avLst/>
          </a:prstGeom>
        </p:spPr>
      </p:pic>
      <p:pic>
        <p:nvPicPr>
          <p:cNvPr id="5" name="Picture 4">
            <a:extLst>
              <a:ext uri="{FF2B5EF4-FFF2-40B4-BE49-F238E27FC236}">
                <a16:creationId xmlns:a16="http://schemas.microsoft.com/office/drawing/2014/main" id="{C598916D-8D98-465D-C560-8D6CA0F20E48}"/>
              </a:ext>
            </a:extLst>
          </p:cNvPr>
          <p:cNvPicPr>
            <a:picLocks noChangeAspect="1"/>
          </p:cNvPicPr>
          <p:nvPr/>
        </p:nvPicPr>
        <p:blipFill>
          <a:blip r:embed="rId3"/>
          <a:stretch>
            <a:fillRect/>
          </a:stretch>
        </p:blipFill>
        <p:spPr>
          <a:xfrm>
            <a:off x="6507482" y="2576945"/>
            <a:ext cx="5426764" cy="1995054"/>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3F2B00-B370-D7A9-1518-775FD347672F}"/>
              </a:ext>
            </a:extLst>
          </p:cNvPr>
          <p:cNvPicPr>
            <a:picLocks noChangeAspect="1"/>
          </p:cNvPicPr>
          <p:nvPr/>
        </p:nvPicPr>
        <p:blipFill>
          <a:blip r:embed="rId4"/>
          <a:stretch>
            <a:fillRect/>
          </a:stretch>
        </p:blipFill>
        <p:spPr>
          <a:xfrm>
            <a:off x="383138" y="3653335"/>
            <a:ext cx="5426764" cy="2998287"/>
          </a:xfrm>
          <a:prstGeom prst="rect">
            <a:avLst/>
          </a:prstGeom>
        </p:spPr>
      </p:pic>
    </p:spTree>
    <p:extLst>
      <p:ext uri="{BB962C8B-B14F-4D97-AF65-F5344CB8AC3E}">
        <p14:creationId xmlns:p14="http://schemas.microsoft.com/office/powerpoint/2010/main" val="397319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Working space background">
            <a:extLst>
              <a:ext uri="{FF2B5EF4-FFF2-40B4-BE49-F238E27FC236}">
                <a16:creationId xmlns:a16="http://schemas.microsoft.com/office/drawing/2014/main" id="{2C087FA8-E6C9-324C-9C87-848B03EB5FFB}"/>
              </a:ext>
            </a:extLst>
          </p:cNvPr>
          <p:cNvPicPr>
            <a:picLocks noChangeAspect="1"/>
          </p:cNvPicPr>
          <p:nvPr/>
        </p:nvPicPr>
        <p:blipFill rotWithShape="1">
          <a:blip r:embed="rId2">
            <a:alphaModFix amt="40000"/>
          </a:blip>
          <a:srcRect t="5743" b="9987"/>
          <a:stretch/>
        </p:blipFill>
        <p:spPr>
          <a:xfrm>
            <a:off x="20" y="10"/>
            <a:ext cx="12191980" cy="6857990"/>
          </a:xfrm>
          <a:prstGeom prst="rect">
            <a:avLst/>
          </a:prstGeom>
        </p:spPr>
      </p:pic>
      <p:sp>
        <p:nvSpPr>
          <p:cNvPr id="7" name="Title 6">
            <a:extLst>
              <a:ext uri="{FF2B5EF4-FFF2-40B4-BE49-F238E27FC236}">
                <a16:creationId xmlns:a16="http://schemas.microsoft.com/office/drawing/2014/main" id="{45277010-C50F-75DC-20E5-C00D2BCD08A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IMPLEMENTING THE PROJECT </a:t>
            </a:r>
          </a:p>
        </p:txBody>
      </p:sp>
    </p:spTree>
    <p:extLst>
      <p:ext uri="{BB962C8B-B14F-4D97-AF65-F5344CB8AC3E}">
        <p14:creationId xmlns:p14="http://schemas.microsoft.com/office/powerpoint/2010/main" val="20708878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F024-F0F0-EBD3-E85F-D105AB60D290}"/>
              </a:ext>
            </a:extLst>
          </p:cNvPr>
          <p:cNvSpPr>
            <a:spLocks noGrp="1"/>
          </p:cNvSpPr>
          <p:nvPr>
            <p:ph type="title"/>
          </p:nvPr>
        </p:nvSpPr>
        <p:spPr>
          <a:xfrm>
            <a:off x="2231136" y="346466"/>
            <a:ext cx="7772860" cy="570494"/>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F1EE419E-CA0A-16F8-F397-335DDC0BDF37}"/>
              </a:ext>
            </a:extLst>
          </p:cNvPr>
          <p:cNvSpPr>
            <a:spLocks noGrp="1"/>
          </p:cNvSpPr>
          <p:nvPr>
            <p:ph idx="1"/>
          </p:nvPr>
        </p:nvSpPr>
        <p:spPr>
          <a:xfrm>
            <a:off x="908420" y="1401592"/>
            <a:ext cx="10533311" cy="4942284"/>
          </a:xfrm>
        </p:spPr>
        <p:txBody>
          <a:bodyPr vert="horz" lIns="91440" tIns="45720" rIns="91440" bIns="45720" rtlCol="0" anchor="t">
            <a:normAutofit fontScale="92500"/>
          </a:bodyPr>
          <a:lstStyle/>
          <a:p>
            <a:pPr>
              <a:lnSpc>
                <a:spcPct val="200000"/>
              </a:lnSpc>
            </a:pPr>
            <a:r>
              <a:rPr lang="en-US" sz="1800" dirty="0">
                <a:latin typeface="Times New Roman" panose="02020603050405020304" pitchFamily="18" charset="0"/>
                <a:cs typeface="Times New Roman" panose="02020603050405020304" pitchFamily="18" charset="0"/>
              </a:rPr>
              <a:t>HTML provides the basic structure of the web page, defining the layout and content</a:t>
            </a:r>
          </a:p>
          <a:p>
            <a:pPr>
              <a:lnSpc>
                <a:spcPct val="200000"/>
              </a:lnSpc>
            </a:pPr>
            <a:r>
              <a:rPr lang="en-US" sz="1800" dirty="0">
                <a:latin typeface="Times New Roman" panose="02020603050405020304" pitchFamily="18" charset="0"/>
                <a:cs typeface="Times New Roman" panose="02020603050405020304" pitchFamily="18" charset="0"/>
              </a:rPr>
              <a:t>HTML is the skeleton of the webpage.</a:t>
            </a:r>
          </a:p>
          <a:p>
            <a:pPr>
              <a:lnSpc>
                <a:spcPct val="200000"/>
              </a:lnSpc>
            </a:pPr>
            <a:r>
              <a:rPr lang="en-US" sz="1800" dirty="0">
                <a:latin typeface="Times New Roman" panose="02020603050405020304" pitchFamily="18" charset="0"/>
                <a:cs typeface="Times New Roman" panose="02020603050405020304" pitchFamily="18" charset="0"/>
              </a:rPr>
              <a:t>CSS is used to style the HTML elements, making them visually appealing and responsive.</a:t>
            </a:r>
          </a:p>
          <a:p>
            <a:pPr>
              <a:lnSpc>
                <a:spcPct val="200000"/>
              </a:lnSpc>
            </a:pPr>
            <a:r>
              <a:rPr lang="en-US" sz="1800" dirty="0">
                <a:latin typeface="Times New Roman" panose="02020603050405020304" pitchFamily="18" charset="0"/>
                <a:cs typeface="Times New Roman" panose="02020603050405020304" pitchFamily="18" charset="0"/>
              </a:rPr>
              <a:t>CSS adds the style to the webpage.</a:t>
            </a:r>
          </a:p>
          <a:p>
            <a:pPr>
              <a:lnSpc>
                <a:spcPct val="200000"/>
              </a:lnSpc>
            </a:pPr>
            <a:r>
              <a:rPr lang="en-US" sz="1800" dirty="0">
                <a:latin typeface="Times New Roman" panose="02020603050405020304" pitchFamily="18" charset="0"/>
                <a:cs typeface="Times New Roman" panose="02020603050405020304" pitchFamily="18" charset="0"/>
              </a:rPr>
              <a:t>JavaScript, often abbreviated as JS, is a versatile, high-level, and dynamically typed programming language that was initially developed for web browsers. It allows developers to add interactivity, manipulate the Document Object Model (DOM), and create rich, client-side web applications.</a:t>
            </a:r>
          </a:p>
          <a:p>
            <a:pPr>
              <a:lnSpc>
                <a:spcPct val="200000"/>
              </a:lnSpc>
            </a:pPr>
            <a:r>
              <a:rPr lang="en-US" sz="1800" dirty="0">
                <a:latin typeface="Times New Roman" panose="02020603050405020304" pitchFamily="18" charset="0"/>
                <a:cs typeface="Times New Roman" panose="02020603050405020304" pitchFamily="18" charset="0"/>
              </a:rPr>
              <a:t>React.js comes into play when you need to build dynamic and interactive components within your web application</a:t>
            </a:r>
            <a:endParaRPr lang="en-IN"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6055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Html Css Javascript Images – Browse 11,720 Stock Photos, Vectors, and Video  | Adobe Stock">
            <a:extLst>
              <a:ext uri="{FF2B5EF4-FFF2-40B4-BE49-F238E27FC236}">
                <a16:creationId xmlns:a16="http://schemas.microsoft.com/office/drawing/2014/main" id="{D57D5425-2BDF-B227-0E1C-9782405A5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09" b="1822"/>
          <a:stretch/>
        </p:blipFill>
        <p:spPr bwMode="auto">
          <a:xfrm>
            <a:off x="299279" y="1658389"/>
            <a:ext cx="6217900" cy="35412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diagram&#10;&#10;Description automatically generated">
            <a:extLst>
              <a:ext uri="{FF2B5EF4-FFF2-40B4-BE49-F238E27FC236}">
                <a16:creationId xmlns:a16="http://schemas.microsoft.com/office/drawing/2014/main" id="{76612615-3254-C6B7-0564-8691D69C7118}"/>
              </a:ext>
            </a:extLst>
          </p:cNvPr>
          <p:cNvPicPr>
            <a:picLocks noChangeAspect="1"/>
          </p:cNvPicPr>
          <p:nvPr/>
        </p:nvPicPr>
        <p:blipFill rotWithShape="1">
          <a:blip r:embed="rId3">
            <a:extLst>
              <a:ext uri="{28A0092B-C50C-407E-A947-70E740481C1C}">
                <a14:useLocalDpi xmlns:a14="http://schemas.microsoft.com/office/drawing/2010/main" val="0"/>
              </a:ext>
            </a:extLst>
          </a:blip>
          <a:srcRect t="4072" r="1" b="1"/>
          <a:stretch/>
        </p:blipFill>
        <p:spPr>
          <a:xfrm>
            <a:off x="6517179" y="1650075"/>
            <a:ext cx="5375542" cy="3541221"/>
          </a:xfrm>
          <a:prstGeom prst="rect">
            <a:avLst/>
          </a:prstGeom>
        </p:spPr>
      </p:pic>
      <p:sp>
        <p:nvSpPr>
          <p:cNvPr id="10" name="Title 1">
            <a:extLst>
              <a:ext uri="{FF2B5EF4-FFF2-40B4-BE49-F238E27FC236}">
                <a16:creationId xmlns:a16="http://schemas.microsoft.com/office/drawing/2014/main" id="{C7844785-0C8F-01A1-9D77-A046D210B4F2}"/>
              </a:ext>
            </a:extLst>
          </p:cNvPr>
          <p:cNvSpPr>
            <a:spLocks noGrp="1"/>
          </p:cNvSpPr>
          <p:nvPr>
            <p:ph type="title"/>
          </p:nvPr>
        </p:nvSpPr>
        <p:spPr>
          <a:xfrm>
            <a:off x="4076342" y="102637"/>
            <a:ext cx="4039316" cy="494522"/>
          </a:xfrm>
        </p:spPr>
        <p:txBody>
          <a:bodyPr>
            <a:normAutofit fontScale="90000"/>
          </a:bodyPr>
          <a:lstStyle/>
          <a:p>
            <a:r>
              <a:rPr lang="en-IN"/>
              <a:t>HOW IT STARTS</a:t>
            </a:r>
            <a:endParaRPr lang="en-IN" dirty="0"/>
          </a:p>
        </p:txBody>
      </p:sp>
    </p:spTree>
    <p:extLst>
      <p:ext uri="{BB962C8B-B14F-4D97-AF65-F5344CB8AC3E}">
        <p14:creationId xmlns:p14="http://schemas.microsoft.com/office/powerpoint/2010/main" val="3761083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B sign-on figures">
            <a:extLst>
              <a:ext uri="{FF2B5EF4-FFF2-40B4-BE49-F238E27FC236}">
                <a16:creationId xmlns:a16="http://schemas.microsoft.com/office/drawing/2014/main" id="{56C2713B-82C4-B309-AC52-D4E5C49D8A70}"/>
              </a:ext>
            </a:extLst>
          </p:cNvPr>
          <p:cNvPicPr>
            <a:picLocks noChangeAspect="1"/>
          </p:cNvPicPr>
          <p:nvPr/>
        </p:nvPicPr>
        <p:blipFill rotWithShape="1">
          <a:blip r:embed="rId2">
            <a:alphaModFix amt="25000"/>
          </a:blip>
          <a:srcRect t="11325" b="377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D2850FA-603B-A463-A127-D0E27A672A96}"/>
              </a:ext>
            </a:extLst>
          </p:cNvPr>
          <p:cNvSpPr>
            <a:spLocks noGrp="1"/>
          </p:cNvSpPr>
          <p:nvPr>
            <p:ph idx="1"/>
          </p:nvPr>
        </p:nvSpPr>
        <p:spPr>
          <a:xfrm>
            <a:off x="515389" y="681644"/>
            <a:ext cx="11238807" cy="505838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What are NFTs?</a:t>
            </a:r>
          </a:p>
          <a:p>
            <a:pPr marL="0" indent="0">
              <a:buNone/>
            </a:pPr>
            <a:endParaRPr lang="en-US"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Non-fungible tokens (NFTs) are unique digital assets that represent ownership of items such as artwork, music, videos, and even virtual land. Unlike fungible tokens like Bitcoin, NFTs cannot be replicated or exchanged for one another. This makes them ideal for representing assets that have unique properties or value.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NFTs offer several benefits over traditional methods of ownership, including:</a:t>
            </a:r>
          </a:p>
          <a:p>
            <a:r>
              <a:rPr lang="en-US" sz="2400" dirty="0">
                <a:latin typeface="Times New Roman" panose="02020603050405020304" pitchFamily="18" charset="0"/>
                <a:cs typeface="Times New Roman" panose="02020603050405020304" pitchFamily="18" charset="0"/>
              </a:rPr>
              <a:t>Authenticity, Ownership, Transparency, Fractional ownership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95249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green and yellow triangle pattern&#10;&#10;Description automatically generated">
            <a:extLst>
              <a:ext uri="{FF2B5EF4-FFF2-40B4-BE49-F238E27FC236}">
                <a16:creationId xmlns:a16="http://schemas.microsoft.com/office/drawing/2014/main" id="{E4BDF9E6-DB13-8CE2-9513-E5BDEB18BC82}"/>
              </a:ext>
            </a:extLst>
          </p:cNvPr>
          <p:cNvPicPr>
            <a:picLocks noChangeAspect="1"/>
          </p:cNvPicPr>
          <p:nvPr/>
        </p:nvPicPr>
        <p:blipFill rotWithShape="1">
          <a:blip r:embed="rId2"/>
          <a:srcRect l="3941" r="36725" b="-1"/>
          <a:stretch/>
        </p:blipFill>
        <p:spPr>
          <a:xfrm>
            <a:off x="6096000" y="10"/>
            <a:ext cx="6096000" cy="6857990"/>
          </a:xfrm>
          <a:prstGeom prst="rect">
            <a:avLst/>
          </a:prstGeom>
        </p:spPr>
      </p:pic>
      <p:sp>
        <p:nvSpPr>
          <p:cNvPr id="5" name="Title 1">
            <a:extLst>
              <a:ext uri="{FF2B5EF4-FFF2-40B4-BE49-F238E27FC236}">
                <a16:creationId xmlns:a16="http://schemas.microsoft.com/office/drawing/2014/main" id="{D099B60A-35A5-3A1E-B055-924C456ADFB4}"/>
              </a:ext>
            </a:extLst>
          </p:cNvPr>
          <p:cNvSpPr>
            <a:spLocks noGrp="1"/>
          </p:cNvSpPr>
          <p:nvPr>
            <p:ph type="title"/>
          </p:nvPr>
        </p:nvSpPr>
        <p:spPr>
          <a:xfrm>
            <a:off x="6894576" y="2841505"/>
            <a:ext cx="4492752" cy="1174991"/>
          </a:xfrm>
          <a:solidFill>
            <a:schemeClr val="tx1">
              <a:alpha val="60000"/>
            </a:schemeClr>
          </a:solidFill>
          <a:ln>
            <a:solidFill>
              <a:schemeClr val="bg1"/>
            </a:solidFill>
          </a:ln>
        </p:spPr>
        <p:txBody>
          <a:bodyPr>
            <a:normAutofit/>
          </a:bodyPr>
          <a:lstStyle/>
          <a:p>
            <a:r>
              <a:rPr lang="en-US" sz="2400">
                <a:solidFill>
                  <a:schemeClr val="bg1"/>
                </a:solidFill>
                <a:latin typeface="Times New Roman" panose="02020603050405020304" pitchFamily="18" charset="0"/>
                <a:cs typeface="Times New Roman" panose="02020603050405020304" pitchFamily="18" charset="0"/>
              </a:rPr>
              <a:t>SCOPE OF STUDY</a:t>
            </a:r>
          </a:p>
        </p:txBody>
      </p:sp>
      <p:sp>
        <p:nvSpPr>
          <p:cNvPr id="6" name="Content Placeholder 2">
            <a:extLst>
              <a:ext uri="{FF2B5EF4-FFF2-40B4-BE49-F238E27FC236}">
                <a16:creationId xmlns:a16="http://schemas.microsoft.com/office/drawing/2014/main" id="{A9D27A37-92CE-EAEE-3D47-63383ED7E0EA}"/>
              </a:ext>
            </a:extLst>
          </p:cNvPr>
          <p:cNvSpPr>
            <a:spLocks noGrp="1"/>
          </p:cNvSpPr>
          <p:nvPr>
            <p:ph idx="1"/>
          </p:nvPr>
        </p:nvSpPr>
        <p:spPr>
          <a:xfrm>
            <a:off x="804672" y="976129"/>
            <a:ext cx="4474464" cy="4919815"/>
          </a:xfrm>
        </p:spPr>
        <p:txBody>
          <a:bodyPr anchor="ctr">
            <a:normAutofit/>
          </a:bodyPr>
          <a:lstStyle/>
          <a:p>
            <a:pPr marL="0" indent="0">
              <a:lnSpc>
                <a:spcPct val="90000"/>
              </a:lnSpc>
              <a:buNone/>
            </a:pPr>
            <a:r>
              <a:rPr lang="en-US" b="1" dirty="0">
                <a:latin typeface="Times New Roman" panose="02020603050405020304" pitchFamily="18" charset="0"/>
                <a:cs typeface="Times New Roman" panose="02020603050405020304" pitchFamily="18" charset="0"/>
              </a:rPr>
              <a:t>PROBLEM STATEMENT</a:t>
            </a:r>
          </a:p>
          <a:p>
            <a:pPr marL="0" indent="0">
              <a:lnSpc>
                <a:spcPct val="90000"/>
              </a:lnSpc>
              <a:buNone/>
            </a:pPr>
            <a:r>
              <a:rPr lang="en-US" dirty="0">
                <a:latin typeface="Times New Roman" panose="02020603050405020304" pitchFamily="18" charset="0"/>
                <a:cs typeface="Times New Roman" panose="02020603050405020304" pitchFamily="18" charset="0"/>
              </a:rPr>
              <a:t>The increasing popularity of NFTs has created a need for a comprehensive understanding of the market. This project aims to provide a thorough overview of the NFT ecosystem, including the different types of NFTs, the benefits and potential of NFTs, and the challenges and risks associated with NFTs.</a:t>
            </a:r>
          </a:p>
          <a:p>
            <a:pPr marL="0" indent="0">
              <a:lnSpc>
                <a:spcPct val="90000"/>
              </a:lnSpc>
              <a:buNone/>
            </a:pPr>
            <a:r>
              <a:rPr lang="en-US" b="1" dirty="0">
                <a:latin typeface="Times New Roman" panose="02020603050405020304" pitchFamily="18" charset="0"/>
                <a:cs typeface="Times New Roman" panose="02020603050405020304" pitchFamily="18" charset="0"/>
              </a:rPr>
              <a:t>Objectives</a:t>
            </a:r>
          </a:p>
          <a:p>
            <a:pPr>
              <a:lnSpc>
                <a:spcPct val="90000"/>
              </a:lnSpc>
            </a:pPr>
            <a:r>
              <a:rPr lang="en-US" dirty="0">
                <a:latin typeface="Times New Roman" panose="02020603050405020304" pitchFamily="18" charset="0"/>
                <a:cs typeface="Times New Roman" panose="02020603050405020304" pitchFamily="18" charset="0"/>
              </a:rPr>
              <a:t>To provide an overview of the NFT market</a:t>
            </a:r>
          </a:p>
          <a:p>
            <a:pPr>
              <a:lnSpc>
                <a:spcPct val="90000"/>
              </a:lnSpc>
            </a:pPr>
            <a:r>
              <a:rPr lang="en-US" dirty="0">
                <a:latin typeface="Times New Roman" panose="02020603050405020304" pitchFamily="18" charset="0"/>
                <a:cs typeface="Times New Roman" panose="02020603050405020304" pitchFamily="18" charset="0"/>
              </a:rPr>
              <a:t>To discuss the different types of NFTs</a:t>
            </a:r>
          </a:p>
          <a:p>
            <a:pPr>
              <a:lnSpc>
                <a:spcPct val="90000"/>
              </a:lnSpc>
            </a:pPr>
            <a:r>
              <a:rPr lang="en-US" dirty="0">
                <a:latin typeface="Times New Roman" panose="02020603050405020304" pitchFamily="18" charset="0"/>
                <a:cs typeface="Times New Roman" panose="02020603050405020304" pitchFamily="18" charset="0"/>
              </a:rPr>
              <a:t>To analyze the benefits and potential of NFTs</a:t>
            </a:r>
          </a:p>
          <a:p>
            <a:pPr>
              <a:lnSpc>
                <a:spcPct val="90000"/>
              </a:lnSpc>
            </a:pPr>
            <a:r>
              <a:rPr lang="en-US" dirty="0">
                <a:latin typeface="Times New Roman" panose="02020603050405020304" pitchFamily="18" charset="0"/>
                <a:cs typeface="Times New Roman" panose="02020603050405020304" pitchFamily="18" charset="0"/>
              </a:rPr>
              <a:t>To identify the challenges and risks associated with NFTs</a:t>
            </a:r>
          </a:p>
        </p:txBody>
      </p:sp>
    </p:spTree>
    <p:extLst>
      <p:ext uri="{BB962C8B-B14F-4D97-AF65-F5344CB8AC3E}">
        <p14:creationId xmlns:p14="http://schemas.microsoft.com/office/powerpoint/2010/main" val="1711353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CC956-619C-A5BB-0ADA-5208BFA7FCE4}"/>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latin typeface="Times New Roman" panose="02020603050405020304" pitchFamily="18" charset="0"/>
                <a:cs typeface="Times New Roman" panose="02020603050405020304" pitchFamily="18" charset="0"/>
              </a:rPr>
              <a:t>Brief of project</a:t>
            </a:r>
          </a:p>
        </p:txBody>
      </p:sp>
      <p:sp>
        <p:nvSpPr>
          <p:cNvPr id="7" name="TextBox 6">
            <a:extLst>
              <a:ext uri="{FF2B5EF4-FFF2-40B4-BE49-F238E27FC236}">
                <a16:creationId xmlns:a16="http://schemas.microsoft.com/office/drawing/2014/main" id="{6F8A4605-42B1-7325-E623-3D935DEEAAC5}"/>
              </a:ext>
            </a:extLst>
          </p:cNvPr>
          <p:cNvSpPr txBox="1"/>
          <p:nvPr/>
        </p:nvSpPr>
        <p:spPr>
          <a:xfrm>
            <a:off x="643468" y="2638044"/>
            <a:ext cx="3363974" cy="3415622"/>
          </a:xfrm>
          <a:prstGeom prst="rect">
            <a:avLst/>
          </a:prstGeom>
        </p:spPr>
        <p:txBody>
          <a:bodyPr vert="horz" lIns="91440" tIns="45720" rIns="91440" bIns="45720" rtlCol="0">
            <a:normAutofit/>
          </a:bodyPr>
          <a:lstStyle/>
          <a:p>
            <a:pPr marL="342900" indent="-228600" defTabSz="914400">
              <a:spcBef>
                <a:spcPts val="1000"/>
              </a:spcBef>
              <a:buClr>
                <a:schemeClr val="accent2"/>
              </a:buClr>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website is designed in such a way that it is very user friendly and it is easily access able and it is easily manageable. </a:t>
            </a:r>
          </a:p>
        </p:txBody>
      </p:sp>
      <p:pic>
        <p:nvPicPr>
          <p:cNvPr id="9" name="Picture 8" descr="A diagram of a home&#10;&#10;Description automatically generated">
            <a:extLst>
              <a:ext uri="{FF2B5EF4-FFF2-40B4-BE49-F238E27FC236}">
                <a16:creationId xmlns:a16="http://schemas.microsoft.com/office/drawing/2014/main" id="{AA168A9D-95F7-BF0D-0712-4641C41457F3}"/>
              </a:ext>
            </a:extLst>
          </p:cNvPr>
          <p:cNvPicPr>
            <a:picLocks noChangeAspect="1"/>
          </p:cNvPicPr>
          <p:nvPr/>
        </p:nvPicPr>
        <p:blipFill>
          <a:blip r:embed="rId2"/>
          <a:stretch>
            <a:fillRect/>
          </a:stretch>
        </p:blipFill>
        <p:spPr>
          <a:xfrm>
            <a:off x="5297763" y="934207"/>
            <a:ext cx="6250769" cy="4828719"/>
          </a:xfrm>
          <a:prstGeom prst="rect">
            <a:avLst/>
          </a:prstGeom>
        </p:spPr>
      </p:pic>
    </p:spTree>
    <p:extLst>
      <p:ext uri="{BB962C8B-B14F-4D97-AF65-F5344CB8AC3E}">
        <p14:creationId xmlns:p14="http://schemas.microsoft.com/office/powerpoint/2010/main" val="2432145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chnological background">
            <a:extLst>
              <a:ext uri="{FF2B5EF4-FFF2-40B4-BE49-F238E27FC236}">
                <a16:creationId xmlns:a16="http://schemas.microsoft.com/office/drawing/2014/main" id="{471EE273-0171-ED5A-12B7-04AA0977A97A}"/>
              </a:ext>
            </a:extLst>
          </p:cNvPr>
          <p:cNvPicPr>
            <a:picLocks noChangeAspect="1"/>
          </p:cNvPicPr>
          <p:nvPr/>
        </p:nvPicPr>
        <p:blipFill rotWithShape="1">
          <a:blip r:embed="rId2">
            <a:alphaModFix amt="40000"/>
          </a:blip>
          <a:srcRect t="5113" b="10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650564E8-B6F5-87DA-AEE5-38A8ADFF56A5}"/>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a:solidFill>
                  <a:schemeClr val="tx1"/>
                </a:solidFill>
              </a:rPr>
              <a:t>Implementation of project</a:t>
            </a:r>
          </a:p>
        </p:txBody>
      </p:sp>
      <p:sp>
        <p:nvSpPr>
          <p:cNvPr id="4" name="TextBox 3">
            <a:extLst>
              <a:ext uri="{FF2B5EF4-FFF2-40B4-BE49-F238E27FC236}">
                <a16:creationId xmlns:a16="http://schemas.microsoft.com/office/drawing/2014/main" id="{9A0A271F-7610-79D3-927F-3EE1E45DA3B9}"/>
              </a:ext>
            </a:extLst>
          </p:cNvPr>
          <p:cNvSpPr txBox="1"/>
          <p:nvPr/>
        </p:nvSpPr>
        <p:spPr>
          <a:xfrm>
            <a:off x="2231136" y="2638044"/>
            <a:ext cx="7729728" cy="3101983"/>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a:solidFill>
                  <a:schemeClr val="tx1">
                    <a:lumMod val="85000"/>
                    <a:lumOff val="15000"/>
                  </a:schemeClr>
                </a:solidFill>
              </a:rPr>
              <a:t>In my website, the major purpose is a market place to list or showcase different kinds of digital nft’s at compact interface as possible. For the process of making it I had to brainstorm about my topic and gathered details about everything. I had some basic design ideas like hover colour change, buttons, colour templates, etc. Using designing tools I made some required designs for banner images. I made the overall use of html, css and javascript making it complete website.</a:t>
            </a:r>
          </a:p>
        </p:txBody>
      </p:sp>
    </p:spTree>
    <p:extLst>
      <p:ext uri="{BB962C8B-B14F-4D97-AF65-F5344CB8AC3E}">
        <p14:creationId xmlns:p14="http://schemas.microsoft.com/office/powerpoint/2010/main" val="395264646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extBox 6">
            <a:extLst>
              <a:ext uri="{FF2B5EF4-FFF2-40B4-BE49-F238E27FC236}">
                <a16:creationId xmlns:a16="http://schemas.microsoft.com/office/drawing/2014/main" id="{101DFBD9-F0BD-9A8B-BED0-EF32808246E1}"/>
              </a:ext>
            </a:extLst>
          </p:cNvPr>
          <p:cNvGraphicFramePr/>
          <p:nvPr>
            <p:extLst>
              <p:ext uri="{D42A27DB-BD31-4B8C-83A1-F6EECF244321}">
                <p14:modId xmlns:p14="http://schemas.microsoft.com/office/powerpoint/2010/main" val="541195968"/>
              </p:ext>
            </p:extLst>
          </p:nvPr>
        </p:nvGraphicFramePr>
        <p:xfrm>
          <a:off x="415636" y="116379"/>
          <a:ext cx="11587942" cy="6616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593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564E8-B6F5-87DA-AEE5-38A8ADFF56A5}"/>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Screen shots</a:t>
            </a:r>
          </a:p>
        </p:txBody>
      </p:sp>
      <p:pic>
        <p:nvPicPr>
          <p:cNvPr id="5" name="Picture 4" descr="A screenshot of a video game&#10;&#10;Description automatically generated">
            <a:extLst>
              <a:ext uri="{FF2B5EF4-FFF2-40B4-BE49-F238E27FC236}">
                <a16:creationId xmlns:a16="http://schemas.microsoft.com/office/drawing/2014/main" id="{011150ED-2439-DEB0-B8FE-496D3F7A56CC}"/>
              </a:ext>
            </a:extLst>
          </p:cNvPr>
          <p:cNvPicPr>
            <a:picLocks noChangeAspect="1"/>
          </p:cNvPicPr>
          <p:nvPr/>
        </p:nvPicPr>
        <p:blipFill>
          <a:blip r:embed="rId2"/>
          <a:stretch>
            <a:fillRect/>
          </a:stretch>
        </p:blipFill>
        <p:spPr>
          <a:xfrm>
            <a:off x="1633728" y="2475738"/>
            <a:ext cx="8924543" cy="3108960"/>
          </a:xfrm>
          <a:prstGeom prst="rect">
            <a:avLst/>
          </a:prstGeom>
        </p:spPr>
      </p:pic>
    </p:spTree>
    <p:extLst>
      <p:ext uri="{BB962C8B-B14F-4D97-AF65-F5344CB8AC3E}">
        <p14:creationId xmlns:p14="http://schemas.microsoft.com/office/powerpoint/2010/main" val="23144850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5AAB48B1591B14CAA2B1DEBC315DB45" ma:contentTypeVersion="0" ma:contentTypeDescription="Create a new document." ma:contentTypeScope="" ma:versionID="76ae0130c0cabda8de9a87230c0730b2">
  <xsd:schema xmlns:xsd="http://www.w3.org/2001/XMLSchema" xmlns:xs="http://www.w3.org/2001/XMLSchema" xmlns:p="http://schemas.microsoft.com/office/2006/metadata/properties" targetNamespace="http://schemas.microsoft.com/office/2006/metadata/properties" ma:root="true" ma:fieldsID="dc2d1f7cf02132fa65eb9f9bd3e571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B91CBE-5EC2-40CD-B42E-D1520B985535}">
  <ds:schemaRefs>
    <ds:schemaRef ds:uri="http://purl.org/dc/dcmitype/"/>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8BF18E8A-5070-4A88-9F99-2C210F0822DD}">
  <ds:schemaRefs>
    <ds:schemaRef ds:uri="http://schemas.microsoft.com/sharepoint/v3/contenttype/forms"/>
  </ds:schemaRefs>
</ds:datastoreItem>
</file>

<file path=customXml/itemProps3.xml><?xml version="1.0" encoding="utf-8"?>
<ds:datastoreItem xmlns:ds="http://schemas.openxmlformats.org/officeDocument/2006/customXml" ds:itemID="{DACDF44C-A5E1-4DB7-A463-726F664A2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TF00001246</Template>
  <TotalTime>224</TotalTime>
  <Words>565</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Gill Sans MT</vt:lpstr>
      <vt:lpstr>Times New Roman</vt:lpstr>
      <vt:lpstr>Parcel</vt:lpstr>
      <vt:lpstr>    DEC CENT NFT MARKETPLACE  INT-219 FRONTEND DEVELOPMENT    </vt:lpstr>
      <vt:lpstr>Introduction</vt:lpstr>
      <vt:lpstr>HOW IT STARTS</vt:lpstr>
      <vt:lpstr>PowerPoint Presentation</vt:lpstr>
      <vt:lpstr>SCOPE OF STUDY</vt:lpstr>
      <vt:lpstr>Brief of project</vt:lpstr>
      <vt:lpstr>Implementation of project</vt:lpstr>
      <vt:lpstr>PowerPoint Presentation</vt:lpstr>
      <vt:lpstr>Screen shots</vt:lpstr>
      <vt:lpstr>PowerPoint Presentation</vt:lpstr>
      <vt:lpstr>PowerPoint Presentation</vt:lpstr>
      <vt:lpstr>PowerPoint Presentation</vt:lpstr>
      <vt:lpstr>PowerPoint Presentation</vt:lpstr>
      <vt:lpstr>IMPLEMENTING THE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Pramod Jakkam</dc:creator>
  <cp:lastModifiedBy>pramodkumar pramod</cp:lastModifiedBy>
  <cp:revision>134</cp:revision>
  <dcterms:created xsi:type="dcterms:W3CDTF">2023-09-08T19:47:51Z</dcterms:created>
  <dcterms:modified xsi:type="dcterms:W3CDTF">2023-11-08T09:19:54Z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0x01010085AAB48B1591B14CAA2B1DEBC315DB45</vt:lpwstr>
  </property>
</Properties>
</file>